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8" r:id="rId2"/>
    <p:sldId id="272" r:id="rId3"/>
    <p:sldId id="288" r:id="rId4"/>
    <p:sldId id="276" r:id="rId5"/>
    <p:sldId id="290" r:id="rId6"/>
    <p:sldId id="291" r:id="rId7"/>
    <p:sldId id="274" r:id="rId8"/>
    <p:sldId id="279" r:id="rId9"/>
    <p:sldId id="280" r:id="rId10"/>
    <p:sldId id="289" r:id="rId11"/>
    <p:sldId id="273" r:id="rId12"/>
    <p:sldId id="294" r:id="rId13"/>
    <p:sldId id="293" r:id="rId14"/>
    <p:sldId id="292" r:id="rId15"/>
    <p:sldId id="295" r:id="rId16"/>
    <p:sldId id="275" r:id="rId17"/>
    <p:sldId id="286" r:id="rId18"/>
    <p:sldId id="287" r:id="rId19"/>
    <p:sldId id="281" r:id="rId20"/>
    <p:sldId id="282" r:id="rId21"/>
    <p:sldId id="283" r:id="rId22"/>
    <p:sldId id="285" r:id="rId23"/>
    <p:sldId id="284" r:id="rId24"/>
    <p:sldId id="26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0" autoAdjust="0"/>
    <p:restoredTop sz="94660"/>
  </p:normalViewPr>
  <p:slideViewPr>
    <p:cSldViewPr snapToGrid="0">
      <p:cViewPr varScale="1">
        <p:scale>
          <a:sx n="87" d="100"/>
          <a:sy n="87" d="100"/>
        </p:scale>
        <p:origin x="22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121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372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728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589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750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705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13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117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648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74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85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668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D941C-E156-489D-9A27-4295215E83BB}" type="datetimeFigureOut">
              <a:rPr lang="de-DE" smtClean="0"/>
              <a:t>02.01.2020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D9FE7-9F0D-4EDC-95F6-7EBDBD7E5C7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4705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ofterspace.com/tools/dependencyFieldGui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at-is-the-typical-team-size-for-a-software-development-projec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933772C-70AD-42A4-959C-51CF70702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FFE0657-D822-49DD-BB14-C40E44DF0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8583" y="1283832"/>
            <a:ext cx="10994833" cy="3772910"/>
          </a:xfrm>
          <a:noFill/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7400" dirty="0">
                <a:solidFill>
                  <a:srgbClr val="280050"/>
                </a:solidFill>
              </a:rPr>
              <a:t>Dev Funk</a:t>
            </a:r>
          </a:p>
          <a:p>
            <a:pPr marL="0" indent="0" algn="ctr">
              <a:buNone/>
            </a:pPr>
            <a:r>
              <a:rPr lang="en-US" sz="5200" dirty="0">
                <a:solidFill>
                  <a:srgbClr val="280050"/>
                </a:solidFill>
              </a:rPr>
              <a:t>How about </a:t>
            </a:r>
            <a:r>
              <a:rPr lang="en-US" sz="5200" i="1" dirty="0">
                <a:solidFill>
                  <a:srgbClr val="280050"/>
                </a:solidFill>
              </a:rPr>
              <a:t>not</a:t>
            </a:r>
            <a:r>
              <a:rPr lang="en-US" sz="5200" dirty="0">
                <a:solidFill>
                  <a:srgbClr val="280050"/>
                </a:solidFill>
              </a:rPr>
              <a:t> repeating</a:t>
            </a:r>
            <a:endParaRPr lang="en-US" sz="600" dirty="0">
              <a:solidFill>
                <a:srgbClr val="280050"/>
              </a:solidFill>
            </a:endParaRPr>
          </a:p>
          <a:p>
            <a:pPr marL="0" indent="0" algn="ctr">
              <a:buNone/>
            </a:pPr>
            <a:br>
              <a:rPr lang="en-US" sz="600" dirty="0">
                <a:solidFill>
                  <a:srgbClr val="280050"/>
                </a:solidFill>
              </a:rPr>
            </a:br>
            <a:r>
              <a:rPr lang="en-US" sz="5200" dirty="0">
                <a:solidFill>
                  <a:srgbClr val="280050"/>
                </a:solidFill>
              </a:rPr>
              <a:t>the same mistakes again and again?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523CE13-36F3-40D0-BAEC-EDDB69C2F14B}"/>
              </a:ext>
            </a:extLst>
          </p:cNvPr>
          <p:cNvSpPr txBox="1">
            <a:spLocks/>
          </p:cNvSpPr>
          <p:nvPr/>
        </p:nvSpPr>
        <p:spPr>
          <a:xfrm>
            <a:off x="598583" y="3690651"/>
            <a:ext cx="5681031" cy="27931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Tom Moya Schiller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A Softer Space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0DF9A97-320D-469C-BF45-3894064592A8}"/>
              </a:ext>
            </a:extLst>
          </p:cNvPr>
          <p:cNvSpPr txBox="1">
            <a:spLocks/>
          </p:cNvSpPr>
          <p:nvPr/>
        </p:nvSpPr>
        <p:spPr>
          <a:xfrm>
            <a:off x="5912385" y="3690651"/>
            <a:ext cx="5681031" cy="27931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BMT</a:t>
            </a:r>
          </a:p>
          <a:p>
            <a:pPr marL="0" indent="0" algn="r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1"/>
                </a:solidFill>
              </a:rPr>
              <a:t>January 2020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2429D0F-EEAD-4B04-918C-2CC08C7EE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</a:rPr>
              <a:t>Uncanny Valley for Software</a:t>
            </a:r>
            <a:endParaRPr lang="de-DE" sz="4800" b="1" i="1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298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3D6223CC-FE34-45AD-BC03-17F25D6A1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Ever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heard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Uncanny</a:t>
            </a:r>
            <a:r>
              <a:rPr lang="de-DE" dirty="0">
                <a:solidFill>
                  <a:schemeClr val="bg1"/>
                </a:solidFill>
              </a:rPr>
              <a:t> Valley?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225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C27B402-FD9D-4B78-9130-20965048A6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93" y="1125248"/>
            <a:ext cx="8630413" cy="5328000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F3B72A5-12CB-4F36-9078-1DFE39EAA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85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C19B1C2-9B16-42F0-A8E3-40A1CF94B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92" y="1125248"/>
            <a:ext cx="8630415" cy="5328000"/>
          </a:xfrm>
          <a:prstGeom prst="rect">
            <a:avLst/>
          </a:prstGeom>
        </p:spPr>
      </p:pic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1DF3782-CD3B-4AA0-BB92-3D18B0999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83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A6B0FC9-10EE-43FF-A162-7F7F7CC19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How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does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relate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software</a:t>
            </a:r>
            <a:r>
              <a:rPr lang="de-DE" dirty="0">
                <a:solidFill>
                  <a:schemeClr val="bg1"/>
                </a:solidFill>
              </a:rPr>
              <a:t>?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977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D8E3F9-0FE5-4CCA-9389-7D6F1CA21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7C38A68-C383-413E-9E45-41F74B9D4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929" y="1125248"/>
            <a:ext cx="10380141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0A46E0E-B70A-4733-A5D1-9E46AB85E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So </a:t>
            </a:r>
            <a:r>
              <a:rPr lang="de-DE" dirty="0" err="1">
                <a:solidFill>
                  <a:schemeClr val="bg1"/>
                </a:solidFill>
              </a:rPr>
              <a:t>we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learn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if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program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simple, </a:t>
            </a:r>
            <a:r>
              <a:rPr lang="de-DE" dirty="0" err="1">
                <a:solidFill>
                  <a:schemeClr val="bg1"/>
                </a:solidFill>
              </a:rPr>
              <a:t>it</a:t>
            </a:r>
            <a:r>
              <a:rPr lang="de-DE" dirty="0">
                <a:solidFill>
                  <a:schemeClr val="bg1"/>
                </a:solidFill>
              </a:rPr>
              <a:t> will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perceived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as</a:t>
            </a:r>
            <a:r>
              <a:rPr lang="de-DE" dirty="0">
                <a:solidFill>
                  <a:schemeClr val="bg1"/>
                </a:solidFill>
              </a:rPr>
              <a:t> reliable, </a:t>
            </a:r>
            <a:r>
              <a:rPr lang="de-DE" dirty="0" err="1">
                <a:solidFill>
                  <a:schemeClr val="bg1"/>
                </a:solidFill>
              </a:rPr>
              <a:t>understandable</a:t>
            </a:r>
            <a:r>
              <a:rPr lang="de-DE" dirty="0">
                <a:solidFill>
                  <a:schemeClr val="bg1"/>
                </a:solidFill>
              </a:rPr>
              <a:t> and </a:t>
            </a:r>
            <a:r>
              <a:rPr lang="de-DE" dirty="0" err="1">
                <a:solidFill>
                  <a:schemeClr val="bg1"/>
                </a:solidFill>
              </a:rPr>
              <a:t>users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enjoy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it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if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your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program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complex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trying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solve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problems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well</a:t>
            </a:r>
            <a:r>
              <a:rPr lang="de-DE" dirty="0">
                <a:solidFill>
                  <a:schemeClr val="bg1"/>
                </a:solidFill>
              </a:rPr>
              <a:t>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it</a:t>
            </a:r>
            <a:r>
              <a:rPr lang="de-DE" dirty="0">
                <a:solidFill>
                  <a:schemeClr val="bg1"/>
                </a:solidFill>
              </a:rPr>
              <a:t> will </a:t>
            </a:r>
            <a:r>
              <a:rPr lang="de-DE" dirty="0" err="1">
                <a:solidFill>
                  <a:schemeClr val="bg1"/>
                </a:solidFill>
              </a:rPr>
              <a:t>go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wrong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every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once</a:t>
            </a:r>
            <a:r>
              <a:rPr lang="de-DE" dirty="0">
                <a:solidFill>
                  <a:schemeClr val="bg1"/>
                </a:solidFill>
              </a:rPr>
              <a:t> in a </a:t>
            </a:r>
            <a:r>
              <a:rPr lang="de-DE" dirty="0" err="1">
                <a:solidFill>
                  <a:schemeClr val="bg1"/>
                </a:solidFill>
              </a:rPr>
              <a:t>while</a:t>
            </a:r>
            <a:r>
              <a:rPr lang="de-DE" dirty="0">
                <a:solidFill>
                  <a:schemeClr val="bg1"/>
                </a:solidFill>
              </a:rPr>
              <a:t> and </a:t>
            </a:r>
            <a:r>
              <a:rPr lang="de-DE" dirty="0" err="1">
                <a:solidFill>
                  <a:schemeClr val="bg1"/>
                </a:solidFill>
              </a:rPr>
              <a:t>users</a:t>
            </a:r>
            <a:r>
              <a:rPr lang="de-DE" dirty="0">
                <a:solidFill>
                  <a:schemeClr val="bg1"/>
                </a:solidFill>
              </a:rPr>
              <a:t> will </a:t>
            </a:r>
            <a:r>
              <a:rPr lang="de-DE" dirty="0" err="1">
                <a:solidFill>
                  <a:schemeClr val="bg1"/>
                </a:solidFill>
              </a:rPr>
              <a:t>get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annoyed</a:t>
            </a:r>
            <a:endParaRPr lang="de-DE" dirty="0">
              <a:solidFill>
                <a:schemeClr val="bg1"/>
              </a:solidFill>
            </a:endParaRPr>
          </a:p>
          <a:p>
            <a:pPr algn="ctr"/>
            <a:endParaRPr lang="de-DE" dirty="0">
              <a:solidFill>
                <a:schemeClr val="bg1"/>
              </a:solidFill>
            </a:endParaRPr>
          </a:p>
          <a:p>
            <a:pPr algn="ctr"/>
            <a:r>
              <a:rPr lang="de-DE" dirty="0" err="1">
                <a:solidFill>
                  <a:schemeClr val="bg1"/>
                </a:solidFill>
              </a:rPr>
              <a:t>you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can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either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simple and reliable, </a:t>
            </a:r>
            <a:r>
              <a:rPr lang="de-DE" dirty="0" err="1">
                <a:solidFill>
                  <a:schemeClr val="bg1"/>
                </a:solidFill>
              </a:rPr>
              <a:t>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really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perfect</a:t>
            </a:r>
            <a:r>
              <a:rPr lang="de-DE" dirty="0">
                <a:solidFill>
                  <a:schemeClr val="bg1"/>
                </a:solidFill>
              </a:rPr>
              <a:t>,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but </a:t>
            </a:r>
            <a:r>
              <a:rPr lang="de-DE" dirty="0" err="1">
                <a:solidFill>
                  <a:schemeClr val="bg1"/>
                </a:solidFill>
              </a:rPr>
              <a:t>trying-too-hard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while</a:t>
            </a:r>
            <a:r>
              <a:rPr lang="de-DE" dirty="0">
                <a:solidFill>
                  <a:schemeClr val="bg1"/>
                </a:solidFill>
              </a:rPr>
              <a:t> not-</a:t>
            </a:r>
            <a:r>
              <a:rPr lang="de-DE" dirty="0" err="1">
                <a:solidFill>
                  <a:schemeClr val="bg1"/>
                </a:solidFill>
              </a:rPr>
              <a:t>quite</a:t>
            </a:r>
            <a:r>
              <a:rPr lang="de-DE" dirty="0">
                <a:solidFill>
                  <a:schemeClr val="bg1"/>
                </a:solidFill>
              </a:rPr>
              <a:t>-</a:t>
            </a:r>
            <a:r>
              <a:rPr lang="de-DE" dirty="0" err="1">
                <a:solidFill>
                  <a:schemeClr val="bg1"/>
                </a:solidFill>
              </a:rPr>
              <a:t>there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worst</a:t>
            </a:r>
            <a:r>
              <a:rPr lang="de-DE" dirty="0">
                <a:solidFill>
                  <a:schemeClr val="bg1"/>
                </a:solidFill>
              </a:rPr>
              <a:t>…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055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</a:rPr>
              <a:t>Dependencies</a:t>
            </a:r>
            <a:endParaRPr lang="de-DE" sz="4800" b="1" i="1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40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2A344661-0663-4029-8534-C8F5140D9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6752" y="1029522"/>
            <a:ext cx="8078495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Dependencies:</a:t>
            </a:r>
          </a:p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can speed up creation of your application</a:t>
            </a:r>
          </a:p>
          <a:p>
            <a:endParaRPr lang="en-US" sz="10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can keep complexity within your own code minimal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⇒ make it more secure and maintainable</a:t>
            </a:r>
            <a:endParaRPr lang="en-US" sz="1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000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fine line between this – and utter chaos: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⇒ code from who knows where suddenly pops up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⇒ no one dares touching existing dependencies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25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EB9D57E-F33E-4FC6-9014-F008CC19B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200" dirty="0">
                <a:solidFill>
                  <a:schemeClr val="bg1"/>
                </a:solidFill>
              </a:rPr>
              <a:t>https://xkcd.com/2140/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F86A8A-9491-4C4F-A071-3B9651400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612" y="1159653"/>
            <a:ext cx="4302776" cy="485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7785FF5-AAD7-4A1C-9F1E-0171ABB13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Let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look</a:t>
            </a:r>
            <a:r>
              <a:rPr lang="de-DE" dirty="0">
                <a:solidFill>
                  <a:schemeClr val="bg1"/>
                </a:solidFill>
              </a:rPr>
              <a:t> at a </a:t>
            </a:r>
            <a:r>
              <a:rPr lang="de-DE" dirty="0" err="1">
                <a:solidFill>
                  <a:schemeClr val="bg1"/>
                </a:solidFill>
              </a:rPr>
              <a:t>few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topics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surrounding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software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development</a:t>
            </a:r>
            <a:r>
              <a:rPr lang="de-DE" dirty="0">
                <a:solidFill>
                  <a:schemeClr val="bg1"/>
                </a:solidFill>
              </a:rPr>
              <a:t>…</a:t>
            </a: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And </a:t>
            </a:r>
            <a:r>
              <a:rPr lang="de-DE" dirty="0" err="1">
                <a:solidFill>
                  <a:schemeClr val="bg1"/>
                </a:solidFill>
              </a:rPr>
              <a:t>how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not </a:t>
            </a:r>
            <a:r>
              <a:rPr lang="de-DE" dirty="0" err="1">
                <a:solidFill>
                  <a:schemeClr val="bg1"/>
                </a:solidFill>
              </a:rPr>
              <a:t>repeat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the</a:t>
            </a:r>
            <a:r>
              <a:rPr lang="de-DE" dirty="0">
                <a:solidFill>
                  <a:schemeClr val="bg1"/>
                </a:solidFill>
              </a:rPr>
              <a:t> same </a:t>
            </a:r>
            <a:r>
              <a:rPr lang="de-DE" dirty="0" err="1">
                <a:solidFill>
                  <a:schemeClr val="bg1"/>
                </a:solidFill>
              </a:rPr>
              <a:t>mistakes</a:t>
            </a:r>
            <a:r>
              <a:rPr lang="de-DE" dirty="0">
                <a:solidFill>
                  <a:schemeClr val="bg1"/>
                </a:solidFill>
              </a:rPr>
              <a:t> all </a:t>
            </a:r>
            <a:r>
              <a:rPr lang="de-DE" dirty="0" err="1">
                <a:solidFill>
                  <a:schemeClr val="bg1"/>
                </a:solidFill>
              </a:rPr>
              <a:t>over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again</a:t>
            </a:r>
            <a:r>
              <a:rPr lang="de-DE" dirty="0">
                <a:solidFill>
                  <a:schemeClr val="bg1"/>
                </a:solidFill>
              </a:rPr>
              <a:t> :3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6345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It’s harder to read code than to write it.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High Tower Text" panose="02040502050506030303" pitchFamily="18" charset="0"/>
              </a:rPr>
              <a:t>		~ Joel </a:t>
            </a:r>
            <a:r>
              <a:rPr lang="en-US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Spolsky</a:t>
            </a:r>
            <a:endParaRPr lang="en-US" i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Use dependencies – not to make your life easier now,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but to make it easier in the future!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755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E3A89F2-5FD3-4035-BC14-0F0F70C28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Dependencies should: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514350" indent="-514350" algn="ctr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Actually benefit you</a:t>
            </a:r>
          </a:p>
          <a:p>
            <a:pPr marL="514350" indent="-514350" algn="ctr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released under a suitable software license</a:t>
            </a:r>
          </a:p>
          <a:p>
            <a:pPr marL="514350" indent="-514350" algn="ctr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actively maintained</a:t>
            </a:r>
          </a:p>
          <a:p>
            <a:pPr marL="514350" indent="-514350" algn="ctr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built on mature technology</a:t>
            </a:r>
          </a:p>
          <a:p>
            <a:pPr marL="514350" indent="-514350" algn="ctr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Not drag in lots more dependencies</a:t>
            </a:r>
          </a:p>
          <a:p>
            <a:pPr marL="514350" indent="-514350" algn="ctr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Have useful documentation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454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23" y="994400"/>
            <a:ext cx="11559553" cy="5681446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For more such nonsense, see our Dependency Field Guide! :D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18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https://www.asofterspace.com/tools/dependencyFieldGuide</a:t>
            </a:r>
            <a:r>
              <a:rPr lang="de-DE" sz="1800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A8C4971-2DA2-4E80-9327-DF72C3810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811" y="1406462"/>
            <a:ext cx="8736376" cy="479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50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564F70B-E865-4DD5-ADFB-AE69F5521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i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endParaRPr lang="en-US" i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endParaRPr lang="en-US" sz="3600" i="1" dirty="0">
              <a:solidFill>
                <a:schemeClr val="bg1"/>
              </a:solidFill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Good judgment is the result of experience.</a:t>
            </a: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Experience is usually the result of bad judgement.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High Tower Text" panose="02040502050506030303" pitchFamily="18" charset="0"/>
              </a:rPr>
              <a:t>                     ~ Uncle Zeke</a:t>
            </a:r>
            <a:endParaRPr lang="de-DE" i="1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845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69EA11D-95A8-41A0-B03D-8C4A83FAE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BE7F4FEC-94E7-4F34-AAD3-3BA09F133AEB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9519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6D20024-B601-494B-B36A-501FE959DA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15965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800" b="1" i="1" dirty="0">
                <a:solidFill>
                  <a:schemeClr val="bg1"/>
                </a:solidFill>
              </a:rPr>
              <a:t>Software Project Management</a:t>
            </a:r>
            <a:endParaRPr lang="de-DE" sz="4800" b="1" i="1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09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66528"/>
            <a:ext cx="11559553" cy="512284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Ever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planned</a:t>
            </a:r>
            <a:r>
              <a:rPr lang="de-DE" dirty="0">
                <a:solidFill>
                  <a:schemeClr val="bg1"/>
                </a:solidFill>
              </a:rPr>
              <a:t> a large-</a:t>
            </a:r>
            <a:r>
              <a:rPr lang="de-DE" dirty="0" err="1">
                <a:solidFill>
                  <a:schemeClr val="bg1"/>
                </a:solidFill>
              </a:rPr>
              <a:t>scale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software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project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  <a:p>
            <a:pPr marL="0" indent="0" algn="ctr">
              <a:buNone/>
            </a:pPr>
            <a:endParaRPr lang="de-DE" sz="4800" dirty="0">
              <a:solidFill>
                <a:schemeClr val="bg1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174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548D97A7-B3B6-4444-9413-57E5438B9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66528"/>
            <a:ext cx="11559553" cy="512284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Ever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planned</a:t>
            </a:r>
            <a:r>
              <a:rPr lang="de-DE" dirty="0">
                <a:solidFill>
                  <a:schemeClr val="bg1"/>
                </a:solidFill>
              </a:rPr>
              <a:t> a large-</a:t>
            </a:r>
            <a:r>
              <a:rPr lang="de-DE" dirty="0" err="1">
                <a:solidFill>
                  <a:schemeClr val="bg1"/>
                </a:solidFill>
              </a:rPr>
              <a:t>scale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software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project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  <a:p>
            <a:pPr marL="0" indent="0" algn="ctr">
              <a:buNone/>
            </a:pPr>
            <a:endParaRPr lang="de-DE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“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We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will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have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the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new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delivery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by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christmas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!”</a:t>
            </a:r>
          </a:p>
          <a:p>
            <a:pPr marL="0" indent="0" algn="ctr">
              <a:buNone/>
            </a:pP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“Great! In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which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year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?”</a:t>
            </a:r>
            <a:endParaRPr lang="de-DE" i="1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9387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66528"/>
            <a:ext cx="11559553" cy="5122843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Ever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planned</a:t>
            </a:r>
            <a:r>
              <a:rPr lang="de-DE" dirty="0">
                <a:solidFill>
                  <a:schemeClr val="bg1"/>
                </a:solidFill>
              </a:rPr>
              <a:t> a large-</a:t>
            </a:r>
            <a:r>
              <a:rPr lang="de-DE" dirty="0" err="1">
                <a:solidFill>
                  <a:schemeClr val="bg1"/>
                </a:solidFill>
              </a:rPr>
              <a:t>scale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software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project</a:t>
            </a:r>
            <a:r>
              <a:rPr lang="de-DE" dirty="0">
                <a:solidFill>
                  <a:schemeClr val="bg1"/>
                </a:solidFill>
              </a:rPr>
              <a:t>?</a:t>
            </a:r>
          </a:p>
          <a:p>
            <a:pPr marL="0" indent="0" algn="ctr">
              <a:buNone/>
            </a:pPr>
            <a:endParaRPr lang="de-DE" sz="4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“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We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will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have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the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new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delivery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by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christmas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!”</a:t>
            </a:r>
          </a:p>
          <a:p>
            <a:pPr marL="0" indent="0" algn="ctr">
              <a:buNone/>
            </a:pP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“Great! In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which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 </a:t>
            </a:r>
            <a:r>
              <a:rPr lang="de-DE" sz="3600" i="1" dirty="0" err="1">
                <a:solidFill>
                  <a:schemeClr val="bg1"/>
                </a:solidFill>
                <a:latin typeface="High Tower Text" panose="02040502050506030303" pitchFamily="18" charset="0"/>
              </a:rPr>
              <a:t>year</a:t>
            </a:r>
            <a:r>
              <a:rPr lang="de-DE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?”</a:t>
            </a:r>
            <a:endParaRPr lang="de-DE" sz="3600" i="1" dirty="0">
              <a:solidFill>
                <a:srgbClr val="FF0000"/>
              </a:solidFill>
              <a:latin typeface="High Tower Text" panose="02040502050506030303" pitchFamily="18" charset="0"/>
            </a:endParaRPr>
          </a:p>
          <a:p>
            <a:pPr marL="0" indent="0" algn="ctr">
              <a:buNone/>
            </a:pPr>
            <a:endParaRPr lang="en-US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3600" i="1" dirty="0">
                <a:solidFill>
                  <a:schemeClr val="bg1"/>
                </a:solidFill>
                <a:latin typeface="High Tower Text" panose="02040502050506030303" pitchFamily="18" charset="0"/>
              </a:rPr>
              <a:t>Adding manpower to a late software project makes it later.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  <a:latin typeface="High Tower Text" panose="02040502050506030303" pitchFamily="18" charset="0"/>
              </a:rPr>
              <a:t>		~ Frederick Brooks</a:t>
            </a:r>
            <a:endParaRPr lang="de-DE" i="1" dirty="0">
              <a:solidFill>
                <a:schemeClr val="bg1"/>
              </a:solidFill>
              <a:latin typeface="High Tower Text" panose="02040502050506030303" pitchFamily="18" charset="0"/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25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F4CC3E5-82DE-47CA-A73E-ED39A5623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117" y="1567543"/>
            <a:ext cx="11127766" cy="4726828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de-DE" dirty="0">
                <a:solidFill>
                  <a:schemeClr val="bg1"/>
                </a:solidFill>
              </a:rPr>
              <a:t>Personal </a:t>
            </a:r>
            <a:r>
              <a:rPr lang="de-DE" dirty="0" err="1">
                <a:solidFill>
                  <a:schemeClr val="bg1"/>
                </a:solidFill>
              </a:rPr>
              <a:t>experience</a:t>
            </a:r>
            <a:r>
              <a:rPr lang="de-DE" dirty="0">
                <a:solidFill>
                  <a:schemeClr val="bg1"/>
                </a:solidFill>
              </a:rPr>
              <a:t>:</a:t>
            </a:r>
          </a:p>
          <a:p>
            <a:pPr marL="0" indent="0" algn="ctr">
              <a:buNone/>
            </a:pPr>
            <a:endParaRPr lang="de-DE" sz="1000" dirty="0">
              <a:solidFill>
                <a:schemeClr val="bg1"/>
              </a:solidFill>
            </a:endParaRPr>
          </a:p>
          <a:p>
            <a:r>
              <a:rPr lang="de-DE" dirty="0">
                <a:solidFill>
                  <a:schemeClr val="bg1"/>
                </a:solidFill>
              </a:rPr>
              <a:t>large </a:t>
            </a:r>
            <a:r>
              <a:rPr lang="de-DE" dirty="0" err="1">
                <a:solidFill>
                  <a:schemeClr val="bg1"/>
                </a:solidFill>
              </a:rPr>
              <a:t>software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project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split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across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many</a:t>
            </a:r>
            <a:r>
              <a:rPr lang="de-DE" dirty="0">
                <a:solidFill>
                  <a:schemeClr val="bg1"/>
                </a:solidFill>
              </a:rPr>
              <a:t> different </a:t>
            </a:r>
            <a:r>
              <a:rPr lang="de-DE" dirty="0" err="1">
                <a:solidFill>
                  <a:schemeClr val="bg1"/>
                </a:solidFill>
              </a:rPr>
              <a:t>teams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access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integrated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system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teams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working</a:t>
            </a:r>
            <a:r>
              <a:rPr lang="de-DE" dirty="0">
                <a:solidFill>
                  <a:schemeClr val="bg1"/>
                </a:solidFill>
              </a:rPr>
              <a:t> on </a:t>
            </a:r>
            <a:r>
              <a:rPr lang="de-DE" dirty="0" err="1">
                <a:solidFill>
                  <a:schemeClr val="bg1"/>
                </a:solidFill>
              </a:rPr>
              <a:t>components</a:t>
            </a:r>
            <a:r>
              <a:rPr lang="de-DE" dirty="0">
                <a:solidFill>
                  <a:schemeClr val="bg1"/>
                </a:solidFill>
              </a:rPr>
              <a:t> in </a:t>
            </a:r>
            <a:r>
              <a:rPr lang="de-DE" dirty="0" err="1">
                <a:solidFill>
                  <a:schemeClr val="bg1"/>
                </a:solidFill>
              </a:rPr>
              <a:t>isolation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components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designed</a:t>
            </a:r>
            <a:r>
              <a:rPr lang="de-DE" dirty="0">
                <a:solidFill>
                  <a:schemeClr val="bg1"/>
                </a:solidFill>
              </a:rPr>
              <a:t> “on </a:t>
            </a:r>
            <a:r>
              <a:rPr lang="de-DE" dirty="0" err="1">
                <a:solidFill>
                  <a:schemeClr val="bg1"/>
                </a:solidFill>
              </a:rPr>
              <a:t>paper</a:t>
            </a:r>
            <a:r>
              <a:rPr lang="de-DE" dirty="0">
                <a:solidFill>
                  <a:schemeClr val="bg1"/>
                </a:solidFill>
              </a:rPr>
              <a:t>” (</a:t>
            </a:r>
            <a:r>
              <a:rPr lang="de-DE" dirty="0" err="1">
                <a:solidFill>
                  <a:schemeClr val="bg1"/>
                </a:solidFill>
              </a:rPr>
              <a:t>many</a:t>
            </a:r>
            <a:r>
              <a:rPr lang="de-DE" dirty="0">
                <a:solidFill>
                  <a:schemeClr val="bg1"/>
                </a:solidFill>
              </a:rPr>
              <a:t> PDFs!)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⇒ </a:t>
            </a:r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interactive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system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available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see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how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users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would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react</a:t>
            </a:r>
            <a:endParaRPr lang="de-DE" dirty="0">
              <a:solidFill>
                <a:schemeClr val="bg1"/>
              </a:solidFill>
            </a:endParaRPr>
          </a:p>
          <a:p>
            <a:r>
              <a:rPr lang="de-DE" dirty="0" err="1">
                <a:solidFill>
                  <a:schemeClr val="bg1"/>
                </a:solidFill>
              </a:rPr>
              <a:t>users</a:t>
            </a:r>
            <a:r>
              <a:rPr lang="de-DE" dirty="0">
                <a:solidFill>
                  <a:schemeClr val="bg1"/>
                </a:solidFill>
              </a:rPr>
              <a:t> not </a:t>
            </a:r>
            <a:r>
              <a:rPr lang="de-DE" dirty="0" err="1">
                <a:solidFill>
                  <a:schemeClr val="bg1"/>
                </a:solidFill>
              </a:rPr>
              <a:t>involved</a:t>
            </a:r>
            <a:r>
              <a:rPr lang="de-DE" dirty="0">
                <a:solidFill>
                  <a:schemeClr val="bg1"/>
                </a:solidFill>
              </a:rPr>
              <a:t> at all</a:t>
            </a:r>
          </a:p>
          <a:p>
            <a:r>
              <a:rPr lang="de-DE" dirty="0">
                <a:solidFill>
                  <a:schemeClr val="bg1"/>
                </a:solidFill>
              </a:rPr>
              <a:t>prototype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full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system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intended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be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created</a:t>
            </a:r>
            <a:r>
              <a:rPr lang="de-DE" dirty="0">
                <a:solidFill>
                  <a:schemeClr val="bg1"/>
                </a:solidFill>
              </a:rPr>
              <a:t>, but </a:t>
            </a:r>
            <a:r>
              <a:rPr lang="de-DE" dirty="0" err="1">
                <a:solidFill>
                  <a:schemeClr val="bg1"/>
                </a:solidFill>
              </a:rPr>
              <a:t>did</a:t>
            </a:r>
            <a:r>
              <a:rPr lang="de-DE" dirty="0">
                <a:solidFill>
                  <a:schemeClr val="bg1"/>
                </a:solidFill>
              </a:rPr>
              <a:t> not </a:t>
            </a:r>
            <a:r>
              <a:rPr lang="de-DE" dirty="0" err="1">
                <a:solidFill>
                  <a:schemeClr val="bg1"/>
                </a:solidFill>
              </a:rPr>
              <a:t>work</a:t>
            </a:r>
            <a:endParaRPr lang="de-DE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⇒ </a:t>
            </a:r>
            <a:r>
              <a:rPr lang="de-DE" dirty="0" err="1">
                <a:solidFill>
                  <a:schemeClr val="bg1"/>
                </a:solidFill>
              </a:rPr>
              <a:t>however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this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caused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no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consequences</a:t>
            </a:r>
            <a:r>
              <a:rPr lang="de-DE" dirty="0">
                <a:solidFill>
                  <a:schemeClr val="bg1"/>
                </a:solidFill>
              </a:rPr>
              <a:t> / </a:t>
            </a:r>
            <a:r>
              <a:rPr lang="de-DE" dirty="0" err="1">
                <a:solidFill>
                  <a:schemeClr val="bg1"/>
                </a:solidFill>
              </a:rPr>
              <a:t>changes</a:t>
            </a:r>
            <a:r>
              <a:rPr lang="de-DE" dirty="0">
                <a:solidFill>
                  <a:schemeClr val="bg1"/>
                </a:solidFill>
              </a:rPr>
              <a:t> in design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3424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9E3534FC-C851-4469-8007-9DC8F3D250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045029"/>
            <a:ext cx="11559553" cy="5237467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Instead: </a:t>
            </a:r>
            <a:r>
              <a:rPr lang="en-US" b="1" dirty="0">
                <a:solidFill>
                  <a:schemeClr val="bg1"/>
                </a:solidFill>
              </a:rPr>
              <a:t>Explorative Development System </a:t>
            </a:r>
            <a:r>
              <a:rPr lang="en-US" dirty="0">
                <a:solidFill>
                  <a:schemeClr val="bg1"/>
                </a:solidFill>
              </a:rPr>
              <a:t>for large software projects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team of six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highly skilled people work on it for a year</a:t>
            </a:r>
          </a:p>
          <a:p>
            <a:pPr algn="ctr"/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team writes documentation using a wiki while building a real functioning prototype of the software that is intended to be the skeleton for future work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⇒ allows skilled team to identify and solve the hard problems early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only when prototype is successfully running, give out parts to contractors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⇒ by now it is clear which parts actually make sense</a:t>
            </a:r>
          </a:p>
          <a:p>
            <a:pPr marL="0" indent="0" algn="ctr">
              <a:buNone/>
            </a:pPr>
            <a:endParaRPr lang="en-US" sz="10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</a:rPr>
              <a:t>1: </a:t>
            </a:r>
            <a:r>
              <a:rPr lang="en-US" sz="1800" dirty="0">
                <a:solidFill>
                  <a:srgbClr val="7030A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https://www.quora.com/What-is-the-typical-team-size-for-a-software-development-project</a:t>
            </a:r>
            <a:endParaRPr lang="en-US" sz="1800" dirty="0">
              <a:solidFill>
                <a:srgbClr val="7030A0"/>
              </a:solidFill>
            </a:endParaRP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433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BAC6FE9-6463-459C-9838-8D6FC0F7D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93D6513-F945-4960-A207-742FCA73F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358" y="1230903"/>
            <a:ext cx="11559553" cy="5122843"/>
          </a:xfrm>
          <a:noFill/>
        </p:spPr>
        <p:txBody>
          <a:bodyPr/>
          <a:lstStyle/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ideally, go through this process with several teams at the same time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teams completely independent, choosing own technology baselines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in the end, several prototype skeletons available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⇒ involve users in choosing which one to use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F5F3EDA-2539-4AF0-86CD-8854CC9E974C}"/>
              </a:ext>
            </a:extLst>
          </p:cNvPr>
          <p:cNvSpPr txBox="1">
            <a:spLocks/>
          </p:cNvSpPr>
          <p:nvPr/>
        </p:nvSpPr>
        <p:spPr>
          <a:xfrm>
            <a:off x="1222872" y="182154"/>
            <a:ext cx="10370544" cy="53834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2200" dirty="0" err="1">
                <a:solidFill>
                  <a:srgbClr val="280050"/>
                </a:solidFill>
              </a:rPr>
              <a:t>Dev</a:t>
            </a:r>
            <a:r>
              <a:rPr lang="de-DE" sz="2200" dirty="0">
                <a:solidFill>
                  <a:srgbClr val="280050"/>
                </a:solidFill>
              </a:rPr>
              <a:t> Funk – </a:t>
            </a:r>
            <a:r>
              <a:rPr lang="de-DE" sz="2200" dirty="0" err="1">
                <a:solidFill>
                  <a:srgbClr val="280050"/>
                </a:solidFill>
              </a:rPr>
              <a:t>How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about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i="1" dirty="0">
                <a:solidFill>
                  <a:srgbClr val="280050"/>
                </a:solidFill>
              </a:rPr>
              <a:t>not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repeating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the</a:t>
            </a:r>
            <a:r>
              <a:rPr lang="de-DE" sz="2200" dirty="0">
                <a:solidFill>
                  <a:srgbClr val="280050"/>
                </a:solidFill>
              </a:rPr>
              <a:t> same </a:t>
            </a:r>
            <a:r>
              <a:rPr lang="de-DE" sz="2200" dirty="0" err="1">
                <a:solidFill>
                  <a:srgbClr val="280050"/>
                </a:solidFill>
              </a:rPr>
              <a:t>mistakes</a:t>
            </a:r>
            <a:r>
              <a:rPr lang="de-DE" sz="2200" dirty="0">
                <a:solidFill>
                  <a:srgbClr val="280050"/>
                </a:solidFill>
              </a:rPr>
              <a:t>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 and </a:t>
            </a:r>
            <a:r>
              <a:rPr lang="de-DE" sz="2200" dirty="0" err="1">
                <a:solidFill>
                  <a:srgbClr val="280050"/>
                </a:solidFill>
              </a:rPr>
              <a:t>again</a:t>
            </a:r>
            <a:r>
              <a:rPr lang="de-DE" sz="2200" dirty="0">
                <a:solidFill>
                  <a:srgbClr val="28005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65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913</Words>
  <Application>Microsoft Office PowerPoint</Application>
  <PresentationFormat>Breitbild</PresentationFormat>
  <Paragraphs>178</Paragraphs>
  <Slides>24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High Tower Text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Softer Space Presentation</dc:title>
  <dc:creator>Moyaccercchi</dc:creator>
  <cp:lastModifiedBy>Moyaccercchi Moyaccercchi</cp:lastModifiedBy>
  <cp:revision>219</cp:revision>
  <dcterms:created xsi:type="dcterms:W3CDTF">2013-11-06T18:48:54Z</dcterms:created>
  <dcterms:modified xsi:type="dcterms:W3CDTF">2020-01-02T08:13:07Z</dcterms:modified>
</cp:coreProperties>
</file>